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24" r:id="rId3"/>
    <p:sldId id="257" r:id="rId4"/>
    <p:sldId id="258" r:id="rId5"/>
    <p:sldId id="259" r:id="rId6"/>
    <p:sldId id="260" r:id="rId7"/>
    <p:sldId id="262" r:id="rId8"/>
    <p:sldId id="261" r:id="rId9"/>
    <p:sldId id="263" r:id="rId10"/>
    <p:sldId id="266" r:id="rId11"/>
    <p:sldId id="267" r:id="rId12"/>
    <p:sldId id="264" r:id="rId13"/>
    <p:sldId id="265" r:id="rId14"/>
    <p:sldId id="274" r:id="rId15"/>
    <p:sldId id="273" r:id="rId16"/>
    <p:sldId id="268" r:id="rId17"/>
    <p:sldId id="269" r:id="rId18"/>
    <p:sldId id="270" r:id="rId19"/>
    <p:sldId id="271" r:id="rId20"/>
    <p:sldId id="272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035F5-FBB6-4664-B7DE-27724A641F76}" type="datetimeFigureOut">
              <a:rPr lang="en-US" smtClean="0"/>
              <a:t>6/4/2014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60AE8-0F7B-4E4F-A9E0-654A818C40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923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035F5-FBB6-4664-B7DE-27724A641F76}" type="datetimeFigureOut">
              <a:rPr lang="en-US" smtClean="0"/>
              <a:t>6/4/2014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60AE8-0F7B-4E4F-A9E0-654A818C40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030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035F5-FBB6-4664-B7DE-27724A641F76}" type="datetimeFigureOut">
              <a:rPr lang="en-US" smtClean="0"/>
              <a:t>6/4/2014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60AE8-0F7B-4E4F-A9E0-654A818C40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888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035F5-FBB6-4664-B7DE-27724A641F76}" type="datetimeFigureOut">
              <a:rPr lang="en-US" smtClean="0"/>
              <a:t>6/4/2014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60AE8-0F7B-4E4F-A9E0-654A818C40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8891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035F5-FBB6-4664-B7DE-27724A641F76}" type="datetimeFigureOut">
              <a:rPr lang="en-US" smtClean="0"/>
              <a:t>6/4/2014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60AE8-0F7B-4E4F-A9E0-654A818C40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427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035F5-FBB6-4664-B7DE-27724A641F76}" type="datetimeFigureOut">
              <a:rPr lang="en-US" smtClean="0"/>
              <a:t>6/4/2014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60AE8-0F7B-4E4F-A9E0-654A818C40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6970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035F5-FBB6-4664-B7DE-27724A641F76}" type="datetimeFigureOut">
              <a:rPr lang="en-US" smtClean="0"/>
              <a:t>6/4/2014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60AE8-0F7B-4E4F-A9E0-654A818C40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956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035F5-FBB6-4664-B7DE-27724A641F76}" type="datetimeFigureOut">
              <a:rPr lang="en-US" smtClean="0"/>
              <a:t>6/4/2014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60AE8-0F7B-4E4F-A9E0-654A818C40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88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035F5-FBB6-4664-B7DE-27724A641F76}" type="datetimeFigureOut">
              <a:rPr lang="en-US" smtClean="0"/>
              <a:t>6/4/2014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60AE8-0F7B-4E4F-A9E0-654A818C40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340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035F5-FBB6-4664-B7DE-27724A641F76}" type="datetimeFigureOut">
              <a:rPr lang="en-US" smtClean="0"/>
              <a:t>6/4/2014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60AE8-0F7B-4E4F-A9E0-654A818C40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2884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035F5-FBB6-4664-B7DE-27724A641F76}" type="datetimeFigureOut">
              <a:rPr lang="en-US" smtClean="0"/>
              <a:t>6/4/2014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60AE8-0F7B-4E4F-A9E0-654A818C40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0978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0035F5-FBB6-4664-B7DE-27724A641F76}" type="datetimeFigureOut">
              <a:rPr lang="en-US" smtClean="0"/>
              <a:t>6/4/2014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060AE8-0F7B-4E4F-A9E0-654A818C40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489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hyperlink" Target="http://www.davesag.com/ItalyApril2003/index_1.html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533400"/>
            <a:ext cx="7772400" cy="1470025"/>
          </a:xfrm>
        </p:spPr>
        <p:txBody>
          <a:bodyPr/>
          <a:lstStyle/>
          <a:p>
            <a:r>
              <a:rPr lang="en-US" dirty="0" smtClean="0"/>
              <a:t>Review 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905000"/>
            <a:ext cx="6400800" cy="1752600"/>
          </a:xfrm>
        </p:spPr>
        <p:txBody>
          <a:bodyPr/>
          <a:lstStyle/>
          <a:p>
            <a:r>
              <a:rPr lang="en-US" dirty="0" err="1" smtClean="0"/>
              <a:t>Paleolithic</a:t>
            </a:r>
            <a:r>
              <a:rPr lang="en-US" dirty="0" smtClean="0"/>
              <a:t>/Neolithic</a:t>
            </a:r>
          </a:p>
          <a:p>
            <a:r>
              <a:rPr lang="en-US" dirty="0" smtClean="0"/>
              <a:t>Early River Civilizations</a:t>
            </a:r>
          </a:p>
          <a:p>
            <a:r>
              <a:rPr lang="en-US" dirty="0" smtClean="0"/>
              <a:t>Classical </a:t>
            </a:r>
            <a:r>
              <a:rPr lang="en-US" dirty="0" err="1" smtClean="0"/>
              <a:t>Civs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04800" y="4267200"/>
            <a:ext cx="8458200" cy="1752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Practice Questions come from all the exams from January 2010-January 2014</a:t>
            </a:r>
          </a:p>
          <a:p>
            <a:pPr algn="ctr"/>
            <a:r>
              <a:rPr lang="en-US" dirty="0" smtClean="0"/>
              <a:t>Students should choose four or five earlier regents to review the questions related to this period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6865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657600" cy="1143000"/>
          </a:xfrm>
        </p:spPr>
        <p:txBody>
          <a:bodyPr/>
          <a:lstStyle/>
          <a:p>
            <a:r>
              <a:rPr lang="en-US" dirty="0" smtClean="0"/>
              <a:t>Classical India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56895" y="1295400"/>
            <a:ext cx="4724400" cy="38401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Hinduism</a:t>
            </a:r>
            <a:r>
              <a:rPr lang="en-US" dirty="0" smtClean="0"/>
              <a:t> – caste system (karma, dharma, </a:t>
            </a:r>
            <a:r>
              <a:rPr lang="en-US" u="sng" dirty="0" smtClean="0"/>
              <a:t>reincarnation</a:t>
            </a:r>
            <a:r>
              <a:rPr lang="en-US" dirty="0" smtClean="0"/>
              <a:t>), polytheistic</a:t>
            </a:r>
          </a:p>
          <a:p>
            <a:r>
              <a:rPr lang="en-US" dirty="0" err="1" smtClean="0"/>
              <a:t>Mauryan</a:t>
            </a:r>
            <a:r>
              <a:rPr lang="en-US" dirty="0" smtClean="0"/>
              <a:t> Empire – Hindu until </a:t>
            </a:r>
            <a:r>
              <a:rPr lang="en-US" dirty="0" smtClean="0">
                <a:solidFill>
                  <a:srgbClr val="FF0000"/>
                </a:solidFill>
              </a:rPr>
              <a:t>Asoka</a:t>
            </a:r>
            <a:r>
              <a:rPr lang="en-US" dirty="0" smtClean="0"/>
              <a:t> converts to </a:t>
            </a:r>
            <a:r>
              <a:rPr lang="en-US" u="sng" dirty="0" smtClean="0"/>
              <a:t>Buddhism</a:t>
            </a:r>
            <a:r>
              <a:rPr lang="en-US" dirty="0" smtClean="0"/>
              <a:t> (establishes rest stops, laws, period of peace)</a:t>
            </a:r>
          </a:p>
          <a:p>
            <a:endParaRPr lang="en-US" dirty="0"/>
          </a:p>
        </p:txBody>
      </p:sp>
      <p:pic>
        <p:nvPicPr>
          <p:cNvPr id="4" name="Picture 2" descr="http://www.cultureheritageofmyindia.com/wp-content/uploads/2012/01/mauryan-map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4038600"/>
            <a:ext cx="2666524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 descr="asokapilla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228600"/>
            <a:ext cx="1628676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9" descr="Caste Syste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4800" y="3352800"/>
            <a:ext cx="2993429" cy="2924006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913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Classical India (</a:t>
            </a:r>
            <a:r>
              <a:rPr lang="en-US" dirty="0" err="1" smtClean="0"/>
              <a:t>cont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876800" cy="4525963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Gupta</a:t>
            </a:r>
            <a:r>
              <a:rPr lang="en-US" dirty="0" smtClean="0"/>
              <a:t> – “Golden Age”</a:t>
            </a:r>
          </a:p>
          <a:p>
            <a:pPr lvl="1"/>
            <a:r>
              <a:rPr lang="en-US" dirty="0" smtClean="0"/>
              <a:t>Restores Hinduism</a:t>
            </a:r>
          </a:p>
          <a:p>
            <a:pPr lvl="1"/>
            <a:r>
              <a:rPr lang="en-US" dirty="0" smtClean="0"/>
              <a:t>Math and science achievements (pi, zero, decimals, </a:t>
            </a:r>
            <a:r>
              <a:rPr lang="en-US" u="sng" dirty="0" smtClean="0"/>
              <a:t>Arabic numbers</a:t>
            </a:r>
            <a:r>
              <a:rPr lang="en-US" dirty="0" smtClean="0"/>
              <a:t>)</a:t>
            </a:r>
          </a:p>
          <a:p>
            <a:pPr lvl="1"/>
            <a:r>
              <a:rPr lang="en-US" u="sng" dirty="0" smtClean="0"/>
              <a:t>Promoted art and literature</a:t>
            </a:r>
            <a:endParaRPr lang="en-US" u="sng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92066550"/>
              </p:ext>
            </p:extLst>
          </p:nvPr>
        </p:nvGraphicFramePr>
        <p:xfrm>
          <a:off x="5715000" y="1676400"/>
          <a:ext cx="2873062" cy="3657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1" name="QuickTime Picture" r:id="rId3" imgW="3172268" imgH="4039164" progId="ViewerFrameClass">
                  <p:embed/>
                </p:oleObj>
              </mc:Choice>
              <mc:Fallback>
                <p:oleObj name="QuickTime Picture" r:id="rId3" imgW="3172268" imgH="4039164" progId="ViewerFrameClass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1676400"/>
                        <a:ext cx="2873062" cy="3657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50499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1143000"/>
          </a:xfrm>
        </p:spPr>
        <p:txBody>
          <a:bodyPr/>
          <a:lstStyle/>
          <a:p>
            <a:r>
              <a:rPr lang="en-US" dirty="0" smtClean="0"/>
              <a:t>Classical China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Ethnocentric </a:t>
            </a:r>
            <a:r>
              <a:rPr lang="en-US" sz="2400" dirty="0" smtClean="0"/>
              <a:t>- belief your culture is superior (because of geographic isolation)</a:t>
            </a:r>
            <a:endParaRPr lang="en-US" sz="2400" dirty="0" smtClean="0">
              <a:solidFill>
                <a:srgbClr val="FF0000"/>
              </a:solidFill>
            </a:endParaRPr>
          </a:p>
          <a:p>
            <a:r>
              <a:rPr lang="en-US" sz="2400" dirty="0" smtClean="0">
                <a:solidFill>
                  <a:srgbClr val="FF0000"/>
                </a:solidFill>
              </a:rPr>
              <a:t>Mandate of Heaven </a:t>
            </a:r>
          </a:p>
          <a:p>
            <a:r>
              <a:rPr lang="en-US" sz="2400" dirty="0" smtClean="0"/>
              <a:t>Oracle Bones – ancestors important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Confucianism</a:t>
            </a:r>
            <a:r>
              <a:rPr lang="en-US" sz="2400" dirty="0" smtClean="0"/>
              <a:t> (</a:t>
            </a:r>
            <a:r>
              <a:rPr lang="en-US" sz="2400" u="sng" dirty="0" smtClean="0"/>
              <a:t>5 Relationships</a:t>
            </a:r>
            <a:r>
              <a:rPr lang="en-US" sz="2400" dirty="0" smtClean="0"/>
              <a:t>, </a:t>
            </a:r>
            <a:r>
              <a:rPr lang="en-US" sz="2400" u="sng" dirty="0" smtClean="0"/>
              <a:t>filial piety</a:t>
            </a:r>
            <a:r>
              <a:rPr lang="en-US" sz="2400" dirty="0" smtClean="0"/>
              <a:t>, </a:t>
            </a:r>
            <a:r>
              <a:rPr lang="en-US" sz="2400" u="sng" dirty="0" smtClean="0"/>
              <a:t>Analects</a:t>
            </a:r>
            <a:r>
              <a:rPr lang="en-US" sz="2400" dirty="0" smtClean="0"/>
              <a:t>), Legalism, and Daoism emerge in 500s</a:t>
            </a:r>
          </a:p>
          <a:p>
            <a:r>
              <a:rPr lang="en-US" sz="2400" u="sng" dirty="0" smtClean="0">
                <a:solidFill>
                  <a:srgbClr val="FF0000"/>
                </a:solidFill>
              </a:rPr>
              <a:t>Shi </a:t>
            </a:r>
            <a:r>
              <a:rPr lang="en-US" sz="2400" u="sng" dirty="0" err="1" smtClean="0">
                <a:solidFill>
                  <a:srgbClr val="FF0000"/>
                </a:solidFill>
              </a:rPr>
              <a:t>Huangdi</a:t>
            </a:r>
            <a:r>
              <a:rPr lang="en-US" sz="2400" u="sng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/>
              <a:t>(Qin) – centralized government, </a:t>
            </a:r>
            <a:r>
              <a:rPr lang="en-US" sz="2400" u="sng" dirty="0" smtClean="0"/>
              <a:t>legalism</a:t>
            </a:r>
            <a:r>
              <a:rPr lang="en-US" sz="2400" dirty="0" smtClean="0"/>
              <a:t>, uniformity of writing, </a:t>
            </a:r>
            <a:r>
              <a:rPr lang="en-US" sz="2400" dirty="0" smtClean="0">
                <a:solidFill>
                  <a:srgbClr val="FF0000"/>
                </a:solidFill>
              </a:rPr>
              <a:t>Great Wall</a:t>
            </a:r>
            <a:r>
              <a:rPr lang="en-US" sz="2400" dirty="0" smtClean="0"/>
              <a:t>, </a:t>
            </a:r>
            <a:r>
              <a:rPr lang="en-US" sz="2400" u="sng" dirty="0" smtClean="0"/>
              <a:t>terracotta warriors</a:t>
            </a:r>
          </a:p>
        </p:txBody>
      </p:sp>
      <p:pic>
        <p:nvPicPr>
          <p:cNvPr id="4" name="Picture 12" descr="http://www.trunity.net/files/198601_198700/198693/dunastic-cyc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4572000"/>
            <a:ext cx="5129213" cy="213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bm0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477000" y="4724400"/>
            <a:ext cx="2535865" cy="1671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60599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Classical China -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Han (200 BC – 200 AD)</a:t>
            </a:r>
          </a:p>
          <a:p>
            <a:pPr lvl="1"/>
            <a:r>
              <a:rPr lang="en-US" sz="2400" dirty="0" smtClean="0">
                <a:solidFill>
                  <a:srgbClr val="FF0000"/>
                </a:solidFill>
              </a:rPr>
              <a:t>Silk Road </a:t>
            </a:r>
            <a:r>
              <a:rPr lang="en-US" sz="2400" dirty="0" smtClean="0"/>
              <a:t>established (golden age of trade)</a:t>
            </a:r>
          </a:p>
          <a:p>
            <a:pPr lvl="1"/>
            <a:r>
              <a:rPr lang="en-US" sz="2400" dirty="0" smtClean="0"/>
              <a:t>Paper and Silk</a:t>
            </a:r>
          </a:p>
          <a:p>
            <a:pPr lvl="1"/>
            <a:r>
              <a:rPr lang="en-US" sz="2400" dirty="0" smtClean="0"/>
              <a:t>Emperor </a:t>
            </a:r>
            <a:r>
              <a:rPr lang="en-US" sz="2400" dirty="0" err="1" smtClean="0"/>
              <a:t>Wudi</a:t>
            </a:r>
            <a:r>
              <a:rPr lang="en-US" sz="2400" dirty="0" smtClean="0"/>
              <a:t> has </a:t>
            </a:r>
            <a:r>
              <a:rPr lang="en-US" sz="2400" dirty="0" smtClean="0">
                <a:solidFill>
                  <a:srgbClr val="FF0000"/>
                </a:solidFill>
              </a:rPr>
              <a:t>bureaucracy</a:t>
            </a:r>
            <a:r>
              <a:rPr lang="en-US" sz="2400" dirty="0" smtClean="0"/>
              <a:t> with </a:t>
            </a:r>
            <a:r>
              <a:rPr lang="en-US" sz="2400" u="sng" dirty="0" smtClean="0"/>
              <a:t>civil service test </a:t>
            </a:r>
            <a:r>
              <a:rPr lang="en-US" sz="2400" dirty="0" smtClean="0"/>
              <a:t>on Confucianism</a:t>
            </a:r>
          </a:p>
          <a:p>
            <a:pPr lvl="1"/>
            <a:r>
              <a:rPr lang="en-US" sz="2400" dirty="0" smtClean="0"/>
              <a:t>Collapse due to invasion, Buddhism entering, peasant revolt</a:t>
            </a:r>
          </a:p>
        </p:txBody>
      </p:sp>
      <p:pic>
        <p:nvPicPr>
          <p:cNvPr id="4" name="Picture 4" descr="SILKMAP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971800" y="4114800"/>
            <a:ext cx="5486400" cy="2620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57463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Southwest Asian Empires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>
            <a:normAutofit/>
          </a:bodyPr>
          <a:lstStyle/>
          <a:p>
            <a:r>
              <a:rPr lang="en-US" sz="2800" u="sng" dirty="0" smtClean="0"/>
              <a:t>Assyrian</a:t>
            </a:r>
            <a:r>
              <a:rPr lang="en-US" sz="2800" dirty="0" smtClean="0"/>
              <a:t> – capital at Nineveh, forced Jews to relocate “Babylonian Captivity” – located in earlier “</a:t>
            </a:r>
            <a:r>
              <a:rPr lang="en-US" sz="2800" dirty="0" smtClean="0">
                <a:solidFill>
                  <a:srgbClr val="FF0000"/>
                </a:solidFill>
              </a:rPr>
              <a:t>Fertile Crescent</a:t>
            </a:r>
            <a:r>
              <a:rPr lang="en-US" sz="2800" dirty="0" smtClean="0"/>
              <a:t>”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Persians</a:t>
            </a:r>
            <a:r>
              <a:rPr lang="en-US" sz="2800" dirty="0" smtClean="0"/>
              <a:t> – 4 capitals, </a:t>
            </a:r>
            <a:r>
              <a:rPr lang="en-US" sz="2800" u="sng" dirty="0" smtClean="0"/>
              <a:t>road system</a:t>
            </a:r>
            <a:r>
              <a:rPr lang="en-US" sz="2800" dirty="0" smtClean="0"/>
              <a:t>, </a:t>
            </a:r>
            <a:r>
              <a:rPr lang="en-US" sz="2800" dirty="0" smtClean="0">
                <a:solidFill>
                  <a:srgbClr val="FF0000"/>
                </a:solidFill>
              </a:rPr>
              <a:t>satraps</a:t>
            </a:r>
            <a:r>
              <a:rPr lang="en-US" sz="2800" dirty="0" smtClean="0"/>
              <a:t> to govern provinces, pony express</a:t>
            </a:r>
            <a:endParaRPr lang="en-US" sz="2800" dirty="0"/>
          </a:p>
        </p:txBody>
      </p:sp>
      <p:pic>
        <p:nvPicPr>
          <p:cNvPr id="3074" name="Picture 2" descr="http://www.worldmapsonline.com/images/Cram/History/persian_empir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3770519"/>
            <a:ext cx="4270375" cy="3087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4289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Geography of Greece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7338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Lots of natural harbors – good for trade and creating oversea </a:t>
            </a:r>
            <a:r>
              <a:rPr lang="en-US" u="sng" dirty="0" smtClean="0"/>
              <a:t>colonies</a:t>
            </a:r>
          </a:p>
          <a:p>
            <a:r>
              <a:rPr lang="en-US" dirty="0" smtClean="0"/>
              <a:t>Lots of mountains – divides Greece into independent city-states</a:t>
            </a:r>
          </a:p>
          <a:p>
            <a:r>
              <a:rPr lang="en-US" dirty="0" smtClean="0"/>
              <a:t>Lacked good farmland and rivers</a:t>
            </a:r>
            <a:endParaRPr lang="en-US" dirty="0"/>
          </a:p>
        </p:txBody>
      </p:sp>
      <p:pic>
        <p:nvPicPr>
          <p:cNvPr id="4" name="Picture 5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343400" y="1676400"/>
            <a:ext cx="4286250" cy="4305300"/>
          </a:xfrm>
          <a:prstGeom prst="rect">
            <a:avLst/>
          </a:prstGeom>
          <a:noFill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88351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800600" cy="1143000"/>
          </a:xfrm>
        </p:spPr>
        <p:txBody>
          <a:bodyPr/>
          <a:lstStyle/>
          <a:p>
            <a:r>
              <a:rPr lang="en-US" dirty="0" smtClean="0"/>
              <a:t>Classical Greece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100" y="1905000"/>
            <a:ext cx="8229600" cy="452596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Polis (city-states)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Athens</a:t>
            </a:r>
            <a:r>
              <a:rPr lang="en-US" dirty="0" smtClean="0"/>
              <a:t> (</a:t>
            </a:r>
            <a:r>
              <a:rPr lang="en-US" dirty="0" smtClean="0">
                <a:solidFill>
                  <a:srgbClr val="FF0000"/>
                </a:solidFill>
              </a:rPr>
              <a:t>democracy</a:t>
            </a:r>
            <a:r>
              <a:rPr lang="en-US" dirty="0" smtClean="0"/>
              <a:t>, reformers like </a:t>
            </a:r>
            <a:r>
              <a:rPr lang="en-US" dirty="0" smtClean="0">
                <a:solidFill>
                  <a:srgbClr val="FF0000"/>
                </a:solidFill>
              </a:rPr>
              <a:t>Cleisthenes</a:t>
            </a:r>
            <a:r>
              <a:rPr lang="en-US" dirty="0" smtClean="0"/>
              <a:t> w/ostracism and Pericles) known for philosophers like </a:t>
            </a:r>
            <a:r>
              <a:rPr lang="en-US" dirty="0" smtClean="0">
                <a:solidFill>
                  <a:srgbClr val="FF0000"/>
                </a:solidFill>
              </a:rPr>
              <a:t>Socrates</a:t>
            </a:r>
            <a:r>
              <a:rPr lang="en-US" dirty="0" smtClean="0"/>
              <a:t> and </a:t>
            </a:r>
            <a:r>
              <a:rPr lang="en-US" u="sng" dirty="0" smtClean="0"/>
              <a:t>promoted art and temples </a:t>
            </a:r>
            <a:r>
              <a:rPr lang="en-US" dirty="0" smtClean="0"/>
              <a:t>like </a:t>
            </a:r>
            <a:r>
              <a:rPr lang="en-US" u="sng" dirty="0" smtClean="0"/>
              <a:t>Parthenon</a:t>
            </a:r>
            <a:r>
              <a:rPr lang="en-US" dirty="0" smtClean="0"/>
              <a:t> on Acropolis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Sparta</a:t>
            </a:r>
            <a:r>
              <a:rPr lang="en-US" dirty="0" smtClean="0"/>
              <a:t> (</a:t>
            </a:r>
            <a:r>
              <a:rPr lang="en-US" u="sng" dirty="0" smtClean="0"/>
              <a:t>military state </a:t>
            </a:r>
            <a:r>
              <a:rPr lang="en-US" dirty="0" smtClean="0"/>
              <a:t>– oligarchy with </a:t>
            </a:r>
            <a:r>
              <a:rPr lang="en-US" dirty="0" smtClean="0">
                <a:solidFill>
                  <a:srgbClr val="FF0000"/>
                </a:solidFill>
              </a:rPr>
              <a:t>helot</a:t>
            </a:r>
            <a:r>
              <a:rPr lang="en-US" dirty="0" smtClean="0"/>
              <a:t> slaves)</a:t>
            </a:r>
          </a:p>
          <a:p>
            <a:r>
              <a:rPr lang="en-US" dirty="0" smtClean="0"/>
              <a:t>Major Wars (</a:t>
            </a:r>
            <a:r>
              <a:rPr lang="en-US" u="sng" dirty="0" smtClean="0"/>
              <a:t>Persian War </a:t>
            </a:r>
            <a:r>
              <a:rPr lang="en-US" dirty="0" smtClean="0"/>
              <a:t>– Battles of Marathon and Salamis w/</a:t>
            </a:r>
            <a:r>
              <a:rPr lang="en-US" dirty="0" smtClean="0">
                <a:solidFill>
                  <a:srgbClr val="FF0000"/>
                </a:solidFill>
              </a:rPr>
              <a:t>triremes</a:t>
            </a:r>
            <a:r>
              <a:rPr lang="en-US" dirty="0" smtClean="0"/>
              <a:t> and </a:t>
            </a:r>
            <a:r>
              <a:rPr lang="en-US" u="sng" dirty="0" smtClean="0"/>
              <a:t>Peloponnesian War </a:t>
            </a:r>
            <a:r>
              <a:rPr lang="en-US" dirty="0" smtClean="0"/>
              <a:t>– plague interrupts)</a:t>
            </a:r>
          </a:p>
          <a:p>
            <a:r>
              <a:rPr lang="en-US" dirty="0" smtClean="0"/>
              <a:t>Culture – </a:t>
            </a:r>
            <a:r>
              <a:rPr lang="en-US" dirty="0" smtClean="0">
                <a:solidFill>
                  <a:srgbClr val="FF0000"/>
                </a:solidFill>
              </a:rPr>
              <a:t>Olympic games</a:t>
            </a:r>
            <a:r>
              <a:rPr lang="en-US" dirty="0" smtClean="0"/>
              <a:t>, Zeus et al., </a:t>
            </a:r>
            <a:r>
              <a:rPr lang="en-US" dirty="0" err="1" smtClean="0"/>
              <a:t>doric</a:t>
            </a:r>
            <a:r>
              <a:rPr lang="en-US" dirty="0" smtClean="0"/>
              <a:t>/</a:t>
            </a:r>
            <a:r>
              <a:rPr lang="en-US" dirty="0" err="1" smtClean="0"/>
              <a:t>corinthian</a:t>
            </a:r>
            <a:r>
              <a:rPr lang="en-US" dirty="0" smtClean="0"/>
              <a:t>/</a:t>
            </a:r>
            <a:r>
              <a:rPr lang="en-US" dirty="0" err="1" smtClean="0"/>
              <a:t>ionian</a:t>
            </a:r>
            <a:r>
              <a:rPr lang="en-US" dirty="0" smtClean="0"/>
              <a:t> columns, theaters – drama like Sophocles</a:t>
            </a:r>
            <a:endParaRPr lang="en-US" dirty="0"/>
          </a:p>
        </p:txBody>
      </p:sp>
      <p:pic>
        <p:nvPicPr>
          <p:cNvPr id="4" name="Picture 9" descr="144.jpg (24285 bytes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304800"/>
            <a:ext cx="3086100" cy="1870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5866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Hellenistic Greece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Alexander the Great </a:t>
            </a:r>
            <a:r>
              <a:rPr lang="en-US" sz="2400" dirty="0" smtClean="0"/>
              <a:t>created by taking over Greece and Persia</a:t>
            </a:r>
          </a:p>
          <a:p>
            <a:r>
              <a:rPr lang="en-US" sz="2400" dirty="0" smtClean="0"/>
              <a:t>Cultural diffusion with many scientific /mathematical achievements – Hippocratic Oath, Pythagorean Theorem</a:t>
            </a:r>
          </a:p>
          <a:p>
            <a:r>
              <a:rPr lang="en-US" sz="2400" dirty="0" smtClean="0"/>
              <a:t>Realism replaces heroic idealism</a:t>
            </a:r>
          </a:p>
          <a:p>
            <a:r>
              <a:rPr lang="en-US" sz="2400" dirty="0" smtClean="0"/>
              <a:t>Did not have a successor so civil war</a:t>
            </a:r>
            <a:endParaRPr lang="en-US" sz="2400" dirty="0"/>
          </a:p>
        </p:txBody>
      </p:sp>
      <p:pic>
        <p:nvPicPr>
          <p:cNvPr id="4" name="Picture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3690143"/>
            <a:ext cx="5105400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6" descr="http://192.41.13.240/artchive/g/greek/laocoo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080" y="3494087"/>
            <a:ext cx="2080500" cy="305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8611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1837"/>
            <a:ext cx="3810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Classical Romans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41056"/>
            <a:ext cx="4343400" cy="4525963"/>
          </a:xfrm>
        </p:spPr>
        <p:txBody>
          <a:bodyPr>
            <a:noAutofit/>
          </a:bodyPr>
          <a:lstStyle/>
          <a:p>
            <a:r>
              <a:rPr lang="en-US" sz="2300" dirty="0" smtClean="0">
                <a:latin typeface="Arial" pitchFamily="34" charset="0"/>
                <a:cs typeface="Arial" pitchFamily="34" charset="0"/>
              </a:rPr>
              <a:t>Republic – </a:t>
            </a:r>
            <a:r>
              <a:rPr lang="en-US" sz="23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Senate</a:t>
            </a:r>
            <a:r>
              <a:rPr lang="en-US" sz="2300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en-US" sz="23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patricians </a:t>
            </a:r>
            <a:r>
              <a:rPr lang="en-US" sz="2300" dirty="0" smtClean="0">
                <a:latin typeface="Arial" pitchFamily="34" charset="0"/>
                <a:cs typeface="Arial" pitchFamily="34" charset="0"/>
              </a:rPr>
              <a:t>led by 2 consuls) </a:t>
            </a:r>
            <a:r>
              <a:rPr lang="en-US" sz="2300" smtClean="0">
                <a:latin typeface="Arial" pitchFamily="34" charset="0"/>
                <a:cs typeface="Arial" pitchFamily="34" charset="0"/>
              </a:rPr>
              <a:t>and tribunes (</a:t>
            </a:r>
            <a:r>
              <a:rPr lang="en-US" sz="230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plebeians</a:t>
            </a:r>
            <a:r>
              <a:rPr lang="en-US" sz="2300" dirty="0" smtClean="0">
                <a:latin typeface="Arial" pitchFamily="34" charset="0"/>
                <a:cs typeface="Arial" pitchFamily="34" charset="0"/>
              </a:rPr>
              <a:t>), Julius Caesar (1</a:t>
            </a:r>
            <a:r>
              <a:rPr lang="en-US" sz="2300" baseline="30000" dirty="0" smtClean="0">
                <a:latin typeface="Arial" pitchFamily="34" charset="0"/>
                <a:cs typeface="Arial" pitchFamily="34" charset="0"/>
              </a:rPr>
              <a:t>st</a:t>
            </a:r>
            <a:r>
              <a:rPr lang="en-US" sz="2300" dirty="0" smtClean="0">
                <a:latin typeface="Arial" pitchFamily="34" charset="0"/>
                <a:cs typeface="Arial" pitchFamily="34" charset="0"/>
              </a:rPr>
              <a:t> triumvirate then dictator for life), slave revolt (gladiator – Spartacus)</a:t>
            </a:r>
          </a:p>
          <a:p>
            <a:r>
              <a:rPr lang="en-US" sz="23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Law of 12 Tables </a:t>
            </a:r>
            <a:r>
              <a:rPr lang="en-US" sz="2300" dirty="0" smtClean="0">
                <a:latin typeface="Arial" pitchFamily="34" charset="0"/>
                <a:cs typeface="Arial" pitchFamily="34" charset="0"/>
              </a:rPr>
              <a:t>– “innocent until proven guilty”</a:t>
            </a:r>
          </a:p>
          <a:p>
            <a:r>
              <a:rPr lang="en-US" sz="23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Augustus</a:t>
            </a:r>
            <a:r>
              <a:rPr lang="en-US" sz="2300" dirty="0" smtClean="0">
                <a:latin typeface="Arial" pitchFamily="34" charset="0"/>
                <a:cs typeface="Arial" pitchFamily="34" charset="0"/>
              </a:rPr>
              <a:t> – 1</a:t>
            </a:r>
            <a:r>
              <a:rPr lang="en-US" sz="2300" baseline="30000" dirty="0" smtClean="0">
                <a:latin typeface="Arial" pitchFamily="34" charset="0"/>
                <a:cs typeface="Arial" pitchFamily="34" charset="0"/>
              </a:rPr>
              <a:t>st</a:t>
            </a:r>
            <a:r>
              <a:rPr lang="en-US" sz="2300" dirty="0" smtClean="0">
                <a:latin typeface="Arial" pitchFamily="34" charset="0"/>
                <a:cs typeface="Arial" pitchFamily="34" charset="0"/>
              </a:rPr>
              <a:t> Emperor “</a:t>
            </a:r>
            <a:r>
              <a:rPr lang="en-US" sz="23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Pax</a:t>
            </a:r>
            <a:r>
              <a:rPr lang="en-US" sz="23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3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Romana</a:t>
            </a:r>
            <a:r>
              <a:rPr lang="en-US" sz="2300" dirty="0" smtClean="0">
                <a:latin typeface="Arial" pitchFamily="34" charset="0"/>
                <a:cs typeface="Arial" pitchFamily="34" charset="0"/>
              </a:rPr>
              <a:t>” – golden age, expanded by legion (built </a:t>
            </a:r>
            <a:r>
              <a:rPr lang="en-US" sz="2300" u="sng" dirty="0" smtClean="0">
                <a:latin typeface="Arial" pitchFamily="34" charset="0"/>
                <a:cs typeface="Arial" pitchFamily="34" charset="0"/>
              </a:rPr>
              <a:t>aqueducts</a:t>
            </a:r>
            <a:r>
              <a:rPr lang="en-US" sz="2300" dirty="0" smtClean="0">
                <a:latin typeface="Arial" pitchFamily="34" charset="0"/>
                <a:cs typeface="Arial" pitchFamily="34" charset="0"/>
              </a:rPr>
              <a:t>, roads, forts, walls), Coliseum and Pantheon, Vergil poetry, Pompeii &amp; Herculaneum</a:t>
            </a:r>
            <a:endParaRPr lang="en-US" sz="23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5" descr="romanabc5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228600"/>
            <a:ext cx="5751572" cy="3817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Pont%20du%20Gard,%20Roman%20Aqueduc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3236" y="4191000"/>
            <a:ext cx="3314700" cy="2486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3" descr="25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44086" y="4154750"/>
            <a:ext cx="3892999" cy="2608263"/>
          </a:xfrm>
          <a:prstGeom prst="rect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7429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Collapse of Romans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Trajan expands too far (Hadrian builds walls)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Diocletian</a:t>
            </a:r>
            <a:r>
              <a:rPr lang="en-US" sz="2400" dirty="0" smtClean="0"/>
              <a:t> divides creates </a:t>
            </a:r>
            <a:r>
              <a:rPr lang="en-US" sz="2400" u="sng" dirty="0" smtClean="0"/>
              <a:t>tetrarchy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Constantine</a:t>
            </a:r>
            <a:r>
              <a:rPr lang="en-US" sz="2400" dirty="0" smtClean="0"/>
              <a:t> reunites – uses Christianity to do so (</a:t>
            </a:r>
            <a:r>
              <a:rPr lang="en-US" sz="2400" u="sng" dirty="0" smtClean="0"/>
              <a:t>Edict of Milan</a:t>
            </a:r>
            <a:r>
              <a:rPr lang="en-US" sz="2400" dirty="0" smtClean="0"/>
              <a:t>)</a:t>
            </a:r>
          </a:p>
          <a:p>
            <a:r>
              <a:rPr lang="en-US" sz="2400" u="sng" dirty="0" err="1" smtClean="0"/>
              <a:t>Latifundia</a:t>
            </a:r>
            <a:r>
              <a:rPr lang="en-US" sz="2400" dirty="0" smtClean="0"/>
              <a:t> (large farms) uses too much slave labor – poor independent farmers out of work</a:t>
            </a:r>
          </a:p>
        </p:txBody>
      </p:sp>
      <p:pic>
        <p:nvPicPr>
          <p:cNvPr id="4" name="Picture 5" descr="diocletian%27srom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3200" y="3810000"/>
            <a:ext cx="3759200" cy="2819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49272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my job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Economist</a:t>
            </a:r>
            <a:r>
              <a:rPr lang="en-US" dirty="0" smtClean="0"/>
              <a:t> – studies scarcity of goods and natural resources and how people obtains their wants/needs (ex – traditional, </a:t>
            </a:r>
            <a:r>
              <a:rPr lang="en-US" dirty="0" err="1" smtClean="0"/>
              <a:t>manorialism</a:t>
            </a:r>
            <a:r>
              <a:rPr lang="en-US" dirty="0" smtClean="0"/>
              <a:t>, </a:t>
            </a:r>
            <a:r>
              <a:rPr lang="en-US" dirty="0" err="1" smtClean="0"/>
              <a:t>mercantalism</a:t>
            </a:r>
            <a:r>
              <a:rPr lang="en-US" dirty="0" smtClean="0"/>
              <a:t>, capitalism/market)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Archaeologist</a:t>
            </a:r>
            <a:r>
              <a:rPr lang="en-US" dirty="0" smtClean="0"/>
              <a:t> – studies the artifacts of ancient civilizations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Anthropologist</a:t>
            </a:r>
            <a:r>
              <a:rPr lang="en-US" dirty="0" smtClean="0"/>
              <a:t> – studies how man interrelates with each other and/or develops (physical, cultural, social)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Geographers</a:t>
            </a:r>
            <a:r>
              <a:rPr lang="en-US" dirty="0" smtClean="0"/>
              <a:t>– studies how man has populated the earth and adapted it for his needs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0437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Collapse of Romans (</a:t>
            </a:r>
            <a:r>
              <a:rPr lang="en-US" dirty="0" err="1" smtClean="0"/>
              <a:t>cont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Hire German </a:t>
            </a:r>
            <a:r>
              <a:rPr lang="en-US" sz="2800" u="sng" dirty="0" smtClean="0"/>
              <a:t>mercenaries</a:t>
            </a:r>
          </a:p>
          <a:p>
            <a:r>
              <a:rPr lang="en-US" sz="2800" u="sng" dirty="0" smtClean="0"/>
              <a:t>Debasement</a:t>
            </a:r>
            <a:r>
              <a:rPr lang="en-US" sz="2800" dirty="0" smtClean="0"/>
              <a:t> of Coins</a:t>
            </a:r>
          </a:p>
          <a:p>
            <a:r>
              <a:rPr lang="en-US" sz="2800" dirty="0" smtClean="0"/>
              <a:t>Political upheavals – legions loyal to military leader not emperor, Commodus thought he was Hercules</a:t>
            </a:r>
          </a:p>
          <a:p>
            <a:r>
              <a:rPr lang="en-US" sz="2800" dirty="0" smtClean="0"/>
              <a:t>Invasions by </a:t>
            </a:r>
            <a:r>
              <a:rPr lang="en-US" sz="2800" dirty="0" smtClean="0">
                <a:solidFill>
                  <a:srgbClr val="FF0000"/>
                </a:solidFill>
              </a:rPr>
              <a:t>Huns</a:t>
            </a:r>
            <a:r>
              <a:rPr lang="en-US" sz="2800" dirty="0" smtClean="0"/>
              <a:t>, Visigoths, Vandals, etc.</a:t>
            </a:r>
          </a:p>
          <a:p>
            <a:endParaRPr lang="en-US" sz="2800" dirty="0"/>
          </a:p>
        </p:txBody>
      </p:sp>
      <p:pic>
        <p:nvPicPr>
          <p:cNvPr id="4" name="Picture 5" descr="Invasions_of_the_Roman_Empire_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5200" y="3810000"/>
            <a:ext cx="4419600" cy="309527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34048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Paleolithic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Nomads</a:t>
            </a:r>
            <a:r>
              <a:rPr lang="en-US" sz="2400" dirty="0" smtClean="0"/>
              <a:t> (hunter-gatherers) followed herds (</a:t>
            </a:r>
            <a:r>
              <a:rPr lang="en-US" sz="2400" dirty="0" smtClean="0">
                <a:solidFill>
                  <a:srgbClr val="FF0000"/>
                </a:solidFill>
              </a:rPr>
              <a:t>migrate</a:t>
            </a:r>
            <a:r>
              <a:rPr lang="en-US" sz="2400" dirty="0" smtClean="0"/>
              <a:t>)</a:t>
            </a:r>
          </a:p>
          <a:p>
            <a:r>
              <a:rPr lang="en-US" sz="2400" dirty="0" smtClean="0"/>
              <a:t>Began in Africa – </a:t>
            </a:r>
            <a:r>
              <a:rPr lang="en-US" sz="2400" u="sng" dirty="0" smtClean="0"/>
              <a:t>East African Rift Valley</a:t>
            </a:r>
          </a:p>
          <a:p>
            <a:r>
              <a:rPr lang="en-US" sz="2400" dirty="0" smtClean="0"/>
              <a:t>Mary Leakey (</a:t>
            </a:r>
            <a:r>
              <a:rPr lang="en-US" sz="2400" dirty="0" smtClean="0">
                <a:solidFill>
                  <a:srgbClr val="FF0000"/>
                </a:solidFill>
              </a:rPr>
              <a:t>anthropologist</a:t>
            </a:r>
            <a:r>
              <a:rPr lang="en-US" sz="2400" dirty="0" smtClean="0"/>
              <a:t>) discovered some of early </a:t>
            </a:r>
            <a:r>
              <a:rPr lang="en-US" sz="2400" dirty="0" smtClean="0">
                <a:solidFill>
                  <a:srgbClr val="FF0000"/>
                </a:solidFill>
              </a:rPr>
              <a:t>hominid</a:t>
            </a:r>
            <a:r>
              <a:rPr lang="en-US" sz="2400" dirty="0" smtClean="0"/>
              <a:t> (human-like primate) remains </a:t>
            </a:r>
          </a:p>
          <a:p>
            <a:r>
              <a:rPr lang="en-US" sz="2400" dirty="0" smtClean="0"/>
              <a:t>Migrated to Americas across Bering Strait</a:t>
            </a:r>
            <a:endParaRPr lang="en-US" sz="2400" dirty="0"/>
          </a:p>
        </p:txBody>
      </p:sp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101436" y="3564144"/>
            <a:ext cx="5943600" cy="3052640"/>
            <a:chOff x="192" y="671"/>
            <a:chExt cx="5280" cy="2881"/>
          </a:xfrm>
        </p:grpSpPr>
        <p:pic>
          <p:nvPicPr>
            <p:cNvPr id="5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" y="816"/>
              <a:ext cx="5184" cy="2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 Box 6"/>
            <p:cNvSpPr txBox="1">
              <a:spLocks noChangeArrowheads="1"/>
            </p:cNvSpPr>
            <p:nvPr/>
          </p:nvSpPr>
          <p:spPr bwMode="auto">
            <a:xfrm rot="-5400000">
              <a:off x="-1181" y="2044"/>
              <a:ext cx="2881" cy="1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4400">
                  <a:solidFill>
                    <a:srgbClr val="FF0066"/>
                  </a:solidFill>
                  <a:latin typeface="Showcard Gothic" pitchFamily="82" charset="0"/>
                </a:defRPr>
              </a:lvl1pPr>
              <a:lvl2pPr marL="742950" indent="-285750" eaLnBrk="0" hangingPunct="0">
                <a:defRPr sz="4400">
                  <a:solidFill>
                    <a:srgbClr val="FF0066"/>
                  </a:solidFill>
                  <a:latin typeface="Showcard Gothic" pitchFamily="82" charset="0"/>
                </a:defRPr>
              </a:lvl2pPr>
              <a:lvl3pPr marL="1143000" indent="-228600" eaLnBrk="0" hangingPunct="0">
                <a:defRPr sz="4400">
                  <a:solidFill>
                    <a:srgbClr val="FF0066"/>
                  </a:solidFill>
                  <a:latin typeface="Showcard Gothic" pitchFamily="82" charset="0"/>
                </a:defRPr>
              </a:lvl3pPr>
              <a:lvl4pPr marL="1600200" indent="-228600" eaLnBrk="0" hangingPunct="0">
                <a:defRPr sz="4400">
                  <a:solidFill>
                    <a:srgbClr val="FF0066"/>
                  </a:solidFill>
                  <a:latin typeface="Showcard Gothic" pitchFamily="82" charset="0"/>
                </a:defRPr>
              </a:lvl4pPr>
              <a:lvl5pPr marL="2057400" indent="-228600" eaLnBrk="0" hangingPunct="0">
                <a:defRPr sz="4400">
                  <a:solidFill>
                    <a:srgbClr val="FF0066"/>
                  </a:solidFill>
                  <a:latin typeface="Showcard Gothic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rgbClr val="FF0066"/>
                  </a:solidFill>
                  <a:latin typeface="Showcard Gothic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rgbClr val="FF0066"/>
                  </a:solidFill>
                  <a:latin typeface="Showcard Gothic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rgbClr val="FF0066"/>
                  </a:solidFill>
                  <a:latin typeface="Showcard Gothic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rgbClr val="FF0066"/>
                  </a:solidFill>
                  <a:latin typeface="Showcard Gothic" pitchFamily="82" charset="0"/>
                </a:defRPr>
              </a:lvl9pPr>
            </a:lstStyle>
            <a:p>
              <a:r>
                <a:rPr lang="en-US" sz="600">
                  <a:solidFill>
                    <a:schemeClr val="tx1"/>
                  </a:solidFill>
                  <a:latin typeface="Times New Roman" pitchFamily="18" charset="0"/>
                </a:rPr>
                <a:t>©2004 </a:t>
              </a:r>
              <a:r>
                <a:rPr lang="en-US" sz="800">
                  <a:solidFill>
                    <a:schemeClr val="tx1"/>
                  </a:solidFill>
                  <a:latin typeface="Times New Roman" pitchFamily="18" charset="0"/>
                </a:rPr>
                <a:t>Wadsworth</a:t>
              </a:r>
              <a:r>
                <a:rPr lang="en-US" sz="600">
                  <a:solidFill>
                    <a:schemeClr val="tx1"/>
                  </a:solidFill>
                  <a:latin typeface="Times New Roman" pitchFamily="18" charset="0"/>
                </a:rPr>
                <a:t>, a division of Thomson Learning, Inc.  Thomson Learning</a:t>
              </a:r>
              <a:r>
                <a:rPr lang="en-US" sz="600" baseline="-25000">
                  <a:solidFill>
                    <a:schemeClr val="tx1"/>
                  </a:solidFill>
                  <a:latin typeface="Times New Roman" pitchFamily="18" charset="0"/>
                </a:rPr>
                <a:t>™</a:t>
              </a:r>
              <a:r>
                <a:rPr lang="en-US" sz="600">
                  <a:solidFill>
                    <a:schemeClr val="tx1"/>
                  </a:solidFill>
                  <a:latin typeface="Times New Roman" pitchFamily="18" charset="0"/>
                </a:rPr>
                <a:t> is a trademark used herein under license.      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18145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156200" cy="1143000"/>
          </a:xfrm>
        </p:spPr>
        <p:txBody>
          <a:bodyPr/>
          <a:lstStyle/>
          <a:p>
            <a:r>
              <a:rPr lang="en-US" dirty="0" smtClean="0"/>
              <a:t>Neolithic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257800" cy="52578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10,000 – due to glacial retreat and wooly mammoth dying out.</a:t>
            </a:r>
          </a:p>
          <a:p>
            <a:r>
              <a:rPr lang="en-US" u="sng" dirty="0" smtClean="0"/>
              <a:t>Domestication of plants and animals</a:t>
            </a:r>
          </a:p>
          <a:p>
            <a:r>
              <a:rPr lang="en-US" dirty="0" smtClean="0"/>
              <a:t>Permanent settlements (</a:t>
            </a:r>
            <a:r>
              <a:rPr lang="en-US" dirty="0" smtClean="0">
                <a:solidFill>
                  <a:srgbClr val="FF0000"/>
                </a:solidFill>
              </a:rPr>
              <a:t>urbanization</a:t>
            </a:r>
            <a:r>
              <a:rPr lang="en-US" dirty="0" smtClean="0"/>
              <a:t>) along rivers for fertile soil</a:t>
            </a:r>
          </a:p>
          <a:p>
            <a:r>
              <a:rPr lang="en-US" dirty="0" smtClean="0"/>
              <a:t>Increased populations</a:t>
            </a:r>
          </a:p>
          <a:p>
            <a:r>
              <a:rPr lang="en-US" dirty="0" smtClean="0"/>
              <a:t>New technology – irrigation, pottery, stone farm tools, writing</a:t>
            </a:r>
          </a:p>
          <a:p>
            <a:r>
              <a:rPr lang="en-US" dirty="0" smtClean="0"/>
              <a:t>New social hierarchy – priest-kings (</a:t>
            </a:r>
            <a:r>
              <a:rPr lang="en-US" dirty="0" smtClean="0">
                <a:solidFill>
                  <a:srgbClr val="FF0000"/>
                </a:solidFill>
              </a:rPr>
              <a:t>theocracies</a:t>
            </a:r>
            <a:r>
              <a:rPr lang="en-US" dirty="0" smtClean="0"/>
              <a:t>)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Polytheistic</a:t>
            </a:r>
            <a:r>
              <a:rPr lang="en-US" dirty="0" smtClean="0"/>
              <a:t> religions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Traditional economy </a:t>
            </a:r>
            <a:r>
              <a:rPr lang="en-US" u="sng" dirty="0" smtClean="0"/>
              <a:t>(bartering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5" name="Picture 3" descr="kosh-po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37917" y="533400"/>
            <a:ext cx="3306081" cy="5708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1550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4" descr="riv-va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762000"/>
            <a:ext cx="8607885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11648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657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Mesopotamia - Sumerians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0"/>
            <a:ext cx="8229600" cy="4525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Competitive city-states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Ziggurats</a:t>
            </a:r>
            <a:r>
              <a:rPr lang="en-US" sz="2800" dirty="0" smtClean="0"/>
              <a:t> (temples)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Cuneiform</a:t>
            </a:r>
            <a:r>
              <a:rPr lang="en-US" sz="2800" dirty="0" smtClean="0"/>
              <a:t> writing – Epic of Gilgamesh</a:t>
            </a:r>
          </a:p>
          <a:p>
            <a:r>
              <a:rPr lang="en-US" sz="2800" dirty="0" smtClean="0"/>
              <a:t>Irrigation (rivers flood erratically)</a:t>
            </a:r>
          </a:p>
          <a:p>
            <a:r>
              <a:rPr lang="en-US" sz="2800" dirty="0" smtClean="0"/>
              <a:t>Math based on 60</a:t>
            </a:r>
          </a:p>
          <a:p>
            <a:r>
              <a:rPr lang="en-US" sz="2800" dirty="0" smtClean="0"/>
              <a:t>Queen </a:t>
            </a:r>
            <a:r>
              <a:rPr lang="en-US" sz="2800" dirty="0" err="1" smtClean="0"/>
              <a:t>Puabi</a:t>
            </a:r>
            <a:r>
              <a:rPr lang="en-US" sz="2800" dirty="0" smtClean="0"/>
              <a:t> had human sacrifices</a:t>
            </a:r>
          </a:p>
          <a:p>
            <a:r>
              <a:rPr lang="en-US" sz="2800" dirty="0" smtClean="0"/>
              <a:t>Destroyed easily by </a:t>
            </a:r>
            <a:r>
              <a:rPr lang="en-US" sz="2800" dirty="0" err="1" smtClean="0"/>
              <a:t>Akkadians</a:t>
            </a:r>
            <a:r>
              <a:rPr lang="en-US" sz="2800" dirty="0" smtClean="0"/>
              <a:t> – no natural barriers</a:t>
            </a:r>
            <a:endParaRPr lang="en-US" sz="2800" dirty="0"/>
          </a:p>
        </p:txBody>
      </p:sp>
      <p:pic>
        <p:nvPicPr>
          <p:cNvPr id="4" name="Picture 1027" descr="map01m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693" y="304800"/>
            <a:ext cx="4881214" cy="289560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2" descr="sumerian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3886200"/>
            <a:ext cx="1980092" cy="2204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196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304800"/>
            <a:ext cx="3429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Hammurabi’s Law Code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5029200" cy="45259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“</a:t>
            </a:r>
            <a:r>
              <a:rPr lang="en-US" dirty="0" smtClean="0">
                <a:solidFill>
                  <a:srgbClr val="FF0000"/>
                </a:solidFill>
              </a:rPr>
              <a:t>Eye for Eye</a:t>
            </a:r>
            <a:r>
              <a:rPr lang="en-US" dirty="0" smtClean="0"/>
              <a:t>” – retributive punishment.</a:t>
            </a:r>
          </a:p>
          <a:p>
            <a:r>
              <a:rPr lang="en-US" dirty="0" smtClean="0"/>
              <a:t>Based on </a:t>
            </a:r>
            <a:r>
              <a:rPr lang="en-US" dirty="0" smtClean="0">
                <a:solidFill>
                  <a:srgbClr val="FF0000"/>
                </a:solidFill>
              </a:rPr>
              <a:t>social classes</a:t>
            </a:r>
          </a:p>
          <a:p>
            <a:r>
              <a:rPr lang="en-US" dirty="0" smtClean="0"/>
              <a:t>Provides an ethical code of behavior that can be consistently applied</a:t>
            </a:r>
          </a:p>
          <a:p>
            <a:r>
              <a:rPr lang="en-US" dirty="0" smtClean="0"/>
              <a:t>Handed down from heaven – can not change “carved in stone”</a:t>
            </a:r>
          </a:p>
          <a:p>
            <a:r>
              <a:rPr lang="en-US" dirty="0" smtClean="0"/>
              <a:t>“If a son has struck his father, they shall cut off his hand” - strict</a:t>
            </a:r>
            <a:endParaRPr lang="en-US" dirty="0"/>
          </a:p>
        </p:txBody>
      </p:sp>
      <p:pic>
        <p:nvPicPr>
          <p:cNvPr id="5" name="Picture 4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715000" y="0"/>
            <a:ext cx="3233738" cy="6858000"/>
          </a:xfrm>
          <a:prstGeom prst="rect">
            <a:avLst/>
          </a:prstGeom>
          <a:noFill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2486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334000" cy="1143000"/>
          </a:xfrm>
        </p:spPr>
        <p:txBody>
          <a:bodyPr/>
          <a:lstStyle/>
          <a:p>
            <a:r>
              <a:rPr lang="en-US" dirty="0" smtClean="0"/>
              <a:t>Egyptians - Nile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410200" cy="45259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Ruled by Pharaoh in </a:t>
            </a:r>
            <a:r>
              <a:rPr lang="en-US" dirty="0" smtClean="0">
                <a:solidFill>
                  <a:srgbClr val="FF0000"/>
                </a:solidFill>
              </a:rPr>
              <a:t>dynasties</a:t>
            </a:r>
            <a:r>
              <a:rPr lang="en-US" dirty="0" smtClean="0"/>
              <a:t> – Old Kingdom (Giza </a:t>
            </a:r>
            <a:r>
              <a:rPr lang="en-US" dirty="0" smtClean="0">
                <a:solidFill>
                  <a:srgbClr val="FF0000"/>
                </a:solidFill>
              </a:rPr>
              <a:t>pyramids</a:t>
            </a:r>
            <a:r>
              <a:rPr lang="en-US" dirty="0" smtClean="0"/>
              <a:t>), New Kingdoms (Valley of the Kings)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/>
              <a:t>Afterlife is important (</a:t>
            </a:r>
            <a:r>
              <a:rPr lang="en-US" dirty="0" smtClean="0">
                <a:solidFill>
                  <a:srgbClr val="FF0000"/>
                </a:solidFill>
              </a:rPr>
              <a:t>mummification</a:t>
            </a:r>
            <a:r>
              <a:rPr lang="en-US" dirty="0" smtClean="0"/>
              <a:t>, Book of Dead, Osiris)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Hieroglyphics</a:t>
            </a:r>
            <a:r>
              <a:rPr lang="en-US" dirty="0" smtClean="0"/>
              <a:t> (Rosetta Stone translates)</a:t>
            </a:r>
          </a:p>
          <a:p>
            <a:r>
              <a:rPr lang="en-US" dirty="0" smtClean="0"/>
              <a:t>Some pharaohs to know:  Khufu (Great Pyramid), Hatshepsut (woman w/beard), Akhenaten (monotheistic), Tut (</a:t>
            </a:r>
            <a:r>
              <a:rPr lang="en-US" dirty="0" err="1" smtClean="0"/>
              <a:t>unrobbed</a:t>
            </a:r>
            <a:r>
              <a:rPr lang="en-US" dirty="0" smtClean="0"/>
              <a:t>), </a:t>
            </a:r>
            <a:r>
              <a:rPr lang="en-US" dirty="0" smtClean="0">
                <a:solidFill>
                  <a:srgbClr val="FF0000"/>
                </a:solidFill>
              </a:rPr>
              <a:t>Ramses</a:t>
            </a:r>
            <a:r>
              <a:rPr lang="en-US" dirty="0" smtClean="0"/>
              <a:t> (fought the Sea People)</a:t>
            </a:r>
          </a:p>
        </p:txBody>
      </p:sp>
      <p:pic>
        <p:nvPicPr>
          <p:cNvPr id="4" name="Picture 2" descr="egyptma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38800" y="-381000"/>
            <a:ext cx="3861064" cy="7927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0929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038600" cy="1143000"/>
          </a:xfrm>
        </p:spPr>
        <p:txBody>
          <a:bodyPr/>
          <a:lstStyle/>
          <a:p>
            <a:r>
              <a:rPr lang="en-US" dirty="0" smtClean="0"/>
              <a:t>Indus River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953000" cy="4525963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Mohenjo-Dara</a:t>
            </a:r>
            <a:r>
              <a:rPr lang="en-US" dirty="0" smtClean="0"/>
              <a:t> and Harappa have </a:t>
            </a:r>
            <a:r>
              <a:rPr lang="en-US" u="sng" dirty="0" smtClean="0"/>
              <a:t>urban planning</a:t>
            </a:r>
          </a:p>
          <a:p>
            <a:r>
              <a:rPr lang="en-US" dirty="0" smtClean="0"/>
              <a:t>Socialism/communal living with Great Bath and public granary</a:t>
            </a:r>
          </a:p>
          <a:p>
            <a:r>
              <a:rPr lang="en-US" dirty="0" smtClean="0"/>
              <a:t>Supposedly defeated by Aryans</a:t>
            </a:r>
            <a:endParaRPr lang="en-US" dirty="0"/>
          </a:p>
        </p:txBody>
      </p:sp>
      <p:pic>
        <p:nvPicPr>
          <p:cNvPr id="4" name="Picture 10" descr="http://www.harappa.com/indus/gif/0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52400"/>
            <a:ext cx="38227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803900" y="2971800"/>
            <a:ext cx="3048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Geography of India -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Monsoon rains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Indus &amp; Ganges River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Deccan Plateau</a:t>
            </a:r>
            <a:endParaRPr lang="en-US" dirty="0"/>
          </a:p>
        </p:txBody>
      </p:sp>
      <p:pic>
        <p:nvPicPr>
          <p:cNvPr id="2050" name="Picture 2" descr="http://upload.wikimedia.org/wikipedia/commons/thumb/f/f1/Indiahills.png/220px-Indiahill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2800" y="4267200"/>
            <a:ext cx="2095500" cy="2409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9758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369</TotalTime>
  <Words>941</Words>
  <Application>Microsoft Office PowerPoint</Application>
  <PresentationFormat>On-screen Show (4:3)</PresentationFormat>
  <Paragraphs>105</Paragraphs>
  <Slides>20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2" baseType="lpstr">
      <vt:lpstr>Office Theme</vt:lpstr>
      <vt:lpstr>QuickTime Picture</vt:lpstr>
      <vt:lpstr>Review 1</vt:lpstr>
      <vt:lpstr>What is my job</vt:lpstr>
      <vt:lpstr>Paleolithic</vt:lpstr>
      <vt:lpstr>Neolithic</vt:lpstr>
      <vt:lpstr>PowerPoint Presentation</vt:lpstr>
      <vt:lpstr>Mesopotamia - Sumerians</vt:lpstr>
      <vt:lpstr>Hammurabi’s Law Code</vt:lpstr>
      <vt:lpstr>Egyptians - Nile</vt:lpstr>
      <vt:lpstr>Indus River</vt:lpstr>
      <vt:lpstr>Classical India</vt:lpstr>
      <vt:lpstr>Classical India (cont)</vt:lpstr>
      <vt:lpstr>Classical China</vt:lpstr>
      <vt:lpstr>Classical China - continued</vt:lpstr>
      <vt:lpstr>Southwest Asian Empires</vt:lpstr>
      <vt:lpstr>Geography of Greece</vt:lpstr>
      <vt:lpstr>Classical Greece</vt:lpstr>
      <vt:lpstr>Hellenistic Greece</vt:lpstr>
      <vt:lpstr>Classical Romans</vt:lpstr>
      <vt:lpstr>Collapse of Romans</vt:lpstr>
      <vt:lpstr>Collapse of Romans (cont)</vt:lpstr>
    </vt:vector>
  </TitlesOfParts>
  <Company>VCSD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Review 1</dc:title>
  <dc:creator>Lyons, Anne</dc:creator>
  <cp:lastModifiedBy>Windows User</cp:lastModifiedBy>
  <cp:revision>42</cp:revision>
  <dcterms:created xsi:type="dcterms:W3CDTF">2013-06-03T19:07:22Z</dcterms:created>
  <dcterms:modified xsi:type="dcterms:W3CDTF">2014-06-04T20:04:23Z</dcterms:modified>
</cp:coreProperties>
</file>